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143" cy="513284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503" y="0"/>
            <a:ext cx="3076143" cy="513284"/>
          </a:xfrm>
          <a:prstGeom prst="rect">
            <a:avLst/>
          </a:prstGeom>
        </p:spPr>
        <p:txBody>
          <a:bodyPr vert="horz" lIns="94640" tIns="47320" rIns="94640" bIns="47320" rtlCol="0"/>
          <a:lstStyle>
            <a:lvl1pPr algn="r">
              <a:defRPr sz="1200"/>
            </a:lvl1pPr>
          </a:lstStyle>
          <a:p>
            <a:fld id="{92C09CAD-9DFF-40AA-9B8A-4FD278FD975E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279525"/>
            <a:ext cx="24415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40" tIns="47320" rIns="94640" bIns="473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62" y="4925235"/>
            <a:ext cx="5678778" cy="4029439"/>
          </a:xfrm>
          <a:prstGeom prst="rect">
            <a:avLst/>
          </a:prstGeom>
        </p:spPr>
        <p:txBody>
          <a:bodyPr vert="horz" lIns="94640" tIns="47320" rIns="94640" bIns="473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330"/>
            <a:ext cx="3076143" cy="513284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503" y="9721330"/>
            <a:ext cx="3076143" cy="513284"/>
          </a:xfrm>
          <a:prstGeom prst="rect">
            <a:avLst/>
          </a:prstGeom>
        </p:spPr>
        <p:txBody>
          <a:bodyPr vert="horz" lIns="94640" tIns="47320" rIns="94640" bIns="47320" rtlCol="0" anchor="b"/>
          <a:lstStyle>
            <a:lvl1pPr algn="r">
              <a:defRPr sz="1200"/>
            </a:lvl1pPr>
          </a:lstStyle>
          <a:p>
            <a:fld id="{A4E494BD-A209-4536-AE23-562C6CB6F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31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88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4278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592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88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18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646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352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68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101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47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047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396F9-A293-4136-9F39-1CA8762D6089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BC87A-BB93-45C4-B61E-4C38091F9F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70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1" descr="動きのある塗料の下からの眺め">
            <a:extLst>
              <a:ext uri="{FF2B5EF4-FFF2-40B4-BE49-F238E27FC236}">
                <a16:creationId xmlns:a16="http://schemas.microsoft.com/office/drawing/2014/main" id="{C6B3836B-DCF3-3C49-28C6-459135E93B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0" t="-454" r="3442" b="8390"/>
          <a:stretch/>
        </p:blipFill>
        <p:spPr>
          <a:xfrm rot="16200000">
            <a:off x="2549530" y="1192522"/>
            <a:ext cx="6216185" cy="3804105"/>
          </a:xfrm>
          <a:prstGeom prst="rect">
            <a:avLst/>
          </a:prstGeom>
        </p:spPr>
      </p:pic>
      <p:pic>
        <p:nvPicPr>
          <p:cNvPr id="22" name="Picture 1" descr="動きのある塗料の下からの眺め">
            <a:extLst>
              <a:ext uri="{FF2B5EF4-FFF2-40B4-BE49-F238E27FC236}">
                <a16:creationId xmlns:a16="http://schemas.microsoft.com/office/drawing/2014/main" id="{C6B3836B-DCF3-3C49-28C6-459135E93B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0" t="-454" r="3442" b="8390"/>
          <a:stretch/>
        </p:blipFill>
        <p:spPr>
          <a:xfrm rot="5400000">
            <a:off x="-619439" y="629397"/>
            <a:ext cx="5809476" cy="4521889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3276" l="588" r="99199">
                        <a14:foregroundMark x1="14316" y1="45345" x2="88248" y2="42069"/>
                        <a14:foregroundMark x1="90972" y1="70690" x2="90972" y2="70690"/>
                        <a14:foregroundMark x1="90972" y1="74655" x2="90972" y2="7465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63781" y="8544017"/>
            <a:ext cx="3363270" cy="196462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114852" y="636774"/>
            <a:ext cx="6154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専大</a:t>
            </a:r>
            <a:r>
              <a:rPr lang="ja-JP" altLang="en-US" sz="28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ベンチャービジネスプログラム</a:t>
            </a:r>
            <a:endParaRPr kumimoji="1" lang="ja-JP" altLang="en-US" sz="2800" b="1" dirty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67239" y="26891"/>
            <a:ext cx="4608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2026</a:t>
            </a:r>
            <a:r>
              <a:rPr lang="ja-JP" altLang="en-US" sz="3200" b="1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年度</a:t>
            </a:r>
            <a:endParaRPr kumimoji="1" lang="ja-JP" altLang="en-US" sz="4400" b="1" dirty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5003197" y="10303229"/>
            <a:ext cx="4608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2026</a:t>
            </a:r>
            <a:r>
              <a:rPr lang="ja-JP" altLang="en-US" sz="1200" b="1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年度 </a:t>
            </a:r>
            <a:r>
              <a:rPr lang="ja-JP" altLang="en-US" sz="12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キャリア形成支援課</a:t>
            </a:r>
            <a:endParaRPr kumimoji="1" lang="ja-JP" altLang="en-US" sz="4400" b="1" dirty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53412" y="1290201"/>
            <a:ext cx="55799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ビジネスプラン</a:t>
            </a:r>
            <a:r>
              <a:rPr lang="en-US" altLang="ja-JP" sz="60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/>
            </a:r>
            <a:br>
              <a:rPr lang="en-US" altLang="ja-JP" sz="60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</a:br>
            <a:r>
              <a:rPr lang="ja-JP" altLang="en-US" sz="60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作成講座</a:t>
            </a:r>
            <a:endParaRPr kumimoji="1" lang="ja-JP" altLang="en-US" sz="6000" b="1" dirty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68674" y="6058421"/>
            <a:ext cx="69980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アイデア発想や市場調査、プラン作成などを体系的に学び、ベンチャービジネスコンテストのエントリー要件である「事業計画書」の完成を目指すプログラムです。ビジネスに関する知識のない学生でも講義を通して、</a:t>
            </a:r>
            <a:r>
              <a:rPr kumimoji="1" lang="en-US" altLang="ja-JP" sz="1400" b="1" dirty="0"/>
              <a:t>0</a:t>
            </a:r>
            <a:r>
              <a:rPr kumimoji="1" lang="ja-JP" altLang="en-US" sz="1400" b="1" dirty="0"/>
              <a:t>からアイデアを形にする経験</a:t>
            </a:r>
            <a:r>
              <a:rPr kumimoji="1" lang="ja-JP" altLang="en-US" sz="1400" dirty="0"/>
              <a:t>を積むことができます。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5783443"/>
            <a:ext cx="3477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＜ビジネスプラン</a:t>
            </a:r>
            <a:r>
              <a:rPr kumimoji="1" lang="ja-JP" altLang="en-US" sz="1600" dirty="0"/>
              <a:t>作成講座と</a:t>
            </a:r>
            <a:r>
              <a:rPr kumimoji="1" lang="ja-JP" altLang="en-US" sz="1600" dirty="0" smtClean="0"/>
              <a:t>は＞</a:t>
            </a:r>
            <a:endParaRPr kumimoji="1" lang="ja-JP" altLang="en-US" sz="16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8585521"/>
            <a:ext cx="5702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＜ビジネスプラン作成講座オンライン</a:t>
            </a:r>
            <a:r>
              <a:rPr kumimoji="1" lang="ja-JP" altLang="en-US" dirty="0"/>
              <a:t>募集</a:t>
            </a:r>
            <a:r>
              <a:rPr kumimoji="1" lang="ja-JP" altLang="en-US" dirty="0" smtClean="0"/>
              <a:t>説明会＞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98164" y="7076347"/>
            <a:ext cx="4546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＜専大ベンチャービジネスコンテストとは＞</a:t>
            </a:r>
            <a:endParaRPr kumimoji="1" lang="ja-JP" altLang="en-US" sz="1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14852" y="7352898"/>
            <a:ext cx="693909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「日常生活で思い浮かんだ新しいビジネス」、「社会や地域が抱える問題をビジネスで解決する社会的起業」など、みなさん自身が考えたビジネスプランを競うものであり、専修大学の学生であれば、受講生以外でもどなたでも応募できます</a:t>
            </a:r>
            <a:r>
              <a:rPr kumimoji="1" lang="ja-JP" altLang="en-US" sz="1400" dirty="0" smtClean="0"/>
              <a:t>。</a:t>
            </a:r>
            <a:endParaRPr kumimoji="1" lang="en-US" altLang="ja-JP" sz="1400" dirty="0" smtClean="0"/>
          </a:p>
          <a:p>
            <a:r>
              <a:rPr kumimoji="1" lang="ja-JP" altLang="en-US" sz="1600" b="1" dirty="0" smtClean="0"/>
              <a:t>優勝賞金はなんと</a:t>
            </a:r>
            <a:r>
              <a:rPr kumimoji="1" lang="en-US" altLang="ja-JP" sz="1600" b="1" dirty="0" smtClean="0">
                <a:solidFill>
                  <a:srgbClr val="FF0000"/>
                </a:solidFill>
              </a:rPr>
              <a:t>30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万</a:t>
            </a:r>
            <a:r>
              <a:rPr kumimoji="1" lang="ja-JP" altLang="en-US" sz="1600" b="1" dirty="0" smtClean="0">
                <a:solidFill>
                  <a:srgbClr val="FF0000"/>
                </a:solidFill>
              </a:rPr>
              <a:t>円</a:t>
            </a:r>
            <a:r>
              <a:rPr kumimoji="1" lang="ja-JP" altLang="en-US" sz="1600" dirty="0" smtClean="0"/>
              <a:t>！！</a:t>
            </a:r>
            <a:endParaRPr kumimoji="1" lang="ja-JP" altLang="en-US" sz="16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827113" y="9067718"/>
            <a:ext cx="28305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spc="300" dirty="0" smtClean="0"/>
              <a:t>今年度からコンテスト上位者は川崎信用金庫と連携し、</a:t>
            </a:r>
            <a:endParaRPr kumimoji="1" lang="en-US" altLang="ja-JP" sz="1400" spc="300" dirty="0" smtClean="0"/>
          </a:p>
          <a:p>
            <a:r>
              <a:rPr kumimoji="1" lang="ja-JP" altLang="en-US" sz="1400" b="1" spc="300" dirty="0" smtClean="0">
                <a:solidFill>
                  <a:srgbClr val="FF0000"/>
                </a:solidFill>
              </a:rPr>
              <a:t>本気で起業</a:t>
            </a:r>
            <a:r>
              <a:rPr kumimoji="1" lang="ja-JP" altLang="en-US" sz="1400" spc="300" dirty="0" smtClean="0"/>
              <a:t>も目指せます！</a:t>
            </a:r>
            <a:endParaRPr kumimoji="1" lang="en-US" altLang="ja-JP" sz="1400" spc="300" dirty="0" smtClean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1230469" y="4138752"/>
            <a:ext cx="722204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こんな方にオススメ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＃将来、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起業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したい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＃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新商品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開発・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新規事業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開発に興味がある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＃面白い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アイデア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を生み出せるようになりたい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＃ガクチカで語れるような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経験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を積みたい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930368" y="8246167"/>
            <a:ext cx="13768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詳細は</a:t>
            </a:r>
          </a:p>
          <a:p>
            <a:r>
              <a: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classroom</a:t>
            </a:r>
            <a:r>
              <a:rPr kumimoji="1"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から</a:t>
            </a:r>
          </a:p>
          <a:p>
            <a:r>
              <a:rPr kumimoji="1" lang="en-US" altLang="ja-JP" sz="1400" dirty="0" smtClean="0">
                <a:solidFill>
                  <a:srgbClr val="FF0000"/>
                </a:solidFill>
                <a:latin typeface="+mn-ea"/>
              </a:rPr>
              <a:t>&gt;&gt;</a:t>
            </a:r>
            <a:r>
              <a:rPr kumimoji="1" lang="en-US" altLang="ja-JP" sz="1600" b="1" dirty="0" smtClean="0">
                <a:solidFill>
                  <a:srgbClr val="FF0000"/>
                </a:solidFill>
                <a:latin typeface="+mn-ea"/>
              </a:rPr>
              <a:t>zysp43n4</a:t>
            </a:r>
            <a:endParaRPr kumimoji="1" lang="en-US" altLang="ja-JP" sz="16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24553" y="8932427"/>
            <a:ext cx="22938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日時：</a:t>
            </a:r>
            <a:endParaRPr kumimoji="1" lang="en-US" altLang="ja-JP" b="1" dirty="0" smtClean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  <a:p>
            <a:r>
              <a:rPr kumimoji="1" lang="ja-JP" altLang="en-US" b="1" dirty="0" smtClean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①</a:t>
            </a:r>
            <a: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3/31</a:t>
            </a:r>
            <a:r>
              <a:rPr kumimoji="1" lang="ja-JP" altLang="en-US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（火</a:t>
            </a:r>
            <a:r>
              <a:rPr kumimoji="1" lang="ja-JP" altLang="en-US" b="1" dirty="0" smtClean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）</a:t>
            </a:r>
            <a: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/>
            </a:r>
            <a:b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</a:br>
            <a:r>
              <a:rPr kumimoji="1" lang="en-US" altLang="ja-JP" b="1" dirty="0" smtClean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16</a:t>
            </a:r>
            <a:r>
              <a:rPr kumimoji="1" lang="ja-JP" altLang="en-US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：</a:t>
            </a:r>
            <a: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00</a:t>
            </a:r>
            <a:r>
              <a:rPr kumimoji="1" lang="ja-JP" altLang="en-US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～</a:t>
            </a:r>
            <a: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17</a:t>
            </a:r>
            <a:r>
              <a:rPr kumimoji="1" lang="ja-JP" altLang="en-US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：</a:t>
            </a:r>
            <a: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00② 4/3</a:t>
            </a:r>
            <a:r>
              <a:rPr kumimoji="1" lang="ja-JP" altLang="en-US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（金</a:t>
            </a:r>
            <a:r>
              <a:rPr kumimoji="1" lang="ja-JP" altLang="en-US" b="1" dirty="0" smtClean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）</a:t>
            </a:r>
            <a: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/>
            </a:r>
            <a:b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</a:br>
            <a:r>
              <a:rPr kumimoji="1" lang="en-US" altLang="ja-JP" b="1" dirty="0" smtClean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17</a:t>
            </a:r>
            <a:r>
              <a:rPr kumimoji="1" lang="ja-JP" altLang="en-US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：</a:t>
            </a:r>
            <a: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45</a:t>
            </a:r>
            <a:r>
              <a:rPr kumimoji="1" lang="ja-JP" altLang="en-US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～</a:t>
            </a:r>
            <a: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18</a:t>
            </a:r>
            <a:r>
              <a:rPr kumimoji="1" lang="ja-JP" altLang="en-US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：</a:t>
            </a:r>
            <a:r>
              <a:rPr kumimoji="1" lang="en-US" altLang="ja-JP" b="1" dirty="0">
                <a:latin typeface="Arial Black" panose="020B0A04020102020204" pitchFamily="34" charset="0"/>
                <a:ea typeface="HG創英角ｺﾞｼｯｸUB" panose="020B0909000000000000" pitchFamily="49" charset="-128"/>
              </a:rPr>
              <a:t>45</a:t>
            </a:r>
            <a:endParaRPr kumimoji="1" lang="en-US" altLang="ja-JP" b="1" dirty="0" smtClean="0">
              <a:latin typeface="Arial Black" panose="020B0A04020102020204" pitchFamily="34" charset="0"/>
              <a:ea typeface="HG創英角ｺﾞｼｯｸUB" panose="020B0909000000000000" pitchFamily="49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7223" y="8956104"/>
            <a:ext cx="1200022" cy="123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9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1" descr="動きのある塗料の下からの眺め">
            <a:extLst>
              <a:ext uri="{FF2B5EF4-FFF2-40B4-BE49-F238E27FC236}">
                <a16:creationId xmlns:a16="http://schemas.microsoft.com/office/drawing/2014/main" id="{C6B3836B-DCF3-3C49-28C6-459135E93B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0" t="-454" r="3442" b="8390"/>
          <a:stretch/>
        </p:blipFill>
        <p:spPr>
          <a:xfrm rot="16200000">
            <a:off x="2549530" y="1192522"/>
            <a:ext cx="6216185" cy="3804105"/>
          </a:xfrm>
          <a:prstGeom prst="rect">
            <a:avLst/>
          </a:prstGeom>
        </p:spPr>
      </p:pic>
      <p:pic>
        <p:nvPicPr>
          <p:cNvPr id="22" name="Picture 1" descr="動きのある塗料の下からの眺め">
            <a:extLst>
              <a:ext uri="{FF2B5EF4-FFF2-40B4-BE49-F238E27FC236}">
                <a16:creationId xmlns:a16="http://schemas.microsoft.com/office/drawing/2014/main" id="{C6B3836B-DCF3-3C49-28C6-459135E93B5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30" t="-454" r="3442" b="8390"/>
          <a:stretch/>
        </p:blipFill>
        <p:spPr>
          <a:xfrm rot="5400000">
            <a:off x="-619439" y="629397"/>
            <a:ext cx="5809476" cy="4521889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3276" l="588" r="99199">
                        <a14:foregroundMark x1="14316" y1="45345" x2="88248" y2="42069"/>
                        <a14:foregroundMark x1="90972" y1="70690" x2="90972" y2="70690"/>
                        <a14:foregroundMark x1="90972" y1="74655" x2="90972" y2="7465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239" y="7691452"/>
            <a:ext cx="5840881" cy="3243248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114852" y="636774"/>
            <a:ext cx="6154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専大</a:t>
            </a:r>
            <a:r>
              <a:rPr lang="ja-JP" altLang="en-US" sz="28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ベンチャービジネスプログラム</a:t>
            </a:r>
            <a:endParaRPr kumimoji="1" lang="ja-JP" altLang="en-US" sz="2800" b="1" dirty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67239" y="26891"/>
            <a:ext cx="46080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2025</a:t>
            </a:r>
            <a:r>
              <a:rPr lang="ja-JP" altLang="en-US" sz="3200" b="1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年度</a:t>
            </a:r>
            <a:endParaRPr kumimoji="1" lang="ja-JP" altLang="en-US" sz="4400" b="1" dirty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5094149" y="10392973"/>
            <a:ext cx="46080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2026</a:t>
            </a:r>
            <a:r>
              <a:rPr lang="ja-JP" altLang="en-US" sz="1200" b="1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年度 </a:t>
            </a:r>
            <a:r>
              <a:rPr lang="ja-JP" altLang="en-US" sz="12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キャリア形成支援課</a:t>
            </a:r>
            <a:endParaRPr kumimoji="1" lang="ja-JP" altLang="en-US" sz="4400" b="1" dirty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53412" y="1290201"/>
            <a:ext cx="55799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ビジネスプラン</a:t>
            </a:r>
            <a:r>
              <a:rPr lang="en-US" altLang="ja-JP" sz="60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/>
            </a:r>
            <a:br>
              <a:rPr lang="en-US" altLang="ja-JP" sz="60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</a:br>
            <a:r>
              <a:rPr lang="ja-JP" altLang="en-US" sz="6000" b="1" dirty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作成講座</a:t>
            </a:r>
            <a:endParaRPr kumimoji="1" lang="ja-JP" altLang="en-US" sz="6000" b="1" dirty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68674" y="6058421"/>
            <a:ext cx="69980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アイデア発想や市場調査、プラン作成などを体系的に学び、ベンチャービジネスコンテストのエントリー要件である「事業計画書」の完成を目指すプログラムです。ビジネスに関する知識のない学生でも講義を通して、</a:t>
            </a:r>
            <a:r>
              <a:rPr kumimoji="1" lang="en-US" altLang="ja-JP" sz="1400" b="1" dirty="0"/>
              <a:t>0</a:t>
            </a:r>
            <a:r>
              <a:rPr kumimoji="1" lang="ja-JP" altLang="en-US" sz="1400" b="1" dirty="0"/>
              <a:t>からアイデアを形にする経験</a:t>
            </a:r>
            <a:r>
              <a:rPr kumimoji="1" lang="ja-JP" altLang="en-US" sz="1400" dirty="0"/>
              <a:t>を積むことができます。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0" y="5783443"/>
            <a:ext cx="34771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＜ビジネスプラン</a:t>
            </a:r>
            <a:r>
              <a:rPr kumimoji="1" lang="ja-JP" altLang="en-US" sz="1600" dirty="0"/>
              <a:t>作成講座と</a:t>
            </a:r>
            <a:r>
              <a:rPr kumimoji="1" lang="ja-JP" altLang="en-US" sz="1600" dirty="0" smtClean="0"/>
              <a:t>は＞</a:t>
            </a:r>
            <a:endParaRPr kumimoji="1" lang="ja-JP" altLang="en-US" sz="16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15780" y="8446361"/>
            <a:ext cx="53437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 smtClean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b="1" dirty="0" smtClean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募集用クラスルームにて、アーカイブ動画配信中！</a:t>
            </a:r>
            <a:r>
              <a:rPr kumimoji="1" lang="en-US" altLang="ja-JP" sz="1400" b="1" dirty="0" smtClean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・「ビジネスプラン作成講座」募集説明会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スタートアップイベント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今を輝く起業家から学ぶ！未来を切り開く起業のヒント 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⇒「廃棄フルーツ無添加グミ」起業家及び本学</a:t>
            </a:r>
            <a:r>
              <a:rPr kumimoji="1" lang="en-US" altLang="ja-JP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OB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の「暗闇フィットネス」社内起業家による講演は、心に響きます。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98164" y="7076347"/>
            <a:ext cx="45462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＜専大ベンチャービジネスコンテストとは＞</a:t>
            </a:r>
            <a:endParaRPr kumimoji="1" lang="ja-JP" altLang="en-US" sz="1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14852" y="7352898"/>
            <a:ext cx="69390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「日常生活で思い浮かんだ新しいビジネス」、「社会や地域が抱える問題をビジネスで解決する社会的起業」など、みなさん自身が考えたビジネスプランを競うものであり、専修大学の学生であれば、受講生以外でもどなたでも応募できます</a:t>
            </a:r>
            <a:r>
              <a:rPr kumimoji="1" lang="ja-JP" altLang="en-US" sz="1400" dirty="0" smtClean="0"/>
              <a:t>。</a:t>
            </a:r>
            <a:endParaRPr kumimoji="1" lang="en-US" altLang="ja-JP" sz="1400" dirty="0" smtClean="0"/>
          </a:p>
          <a:p>
            <a:r>
              <a:rPr kumimoji="1" lang="ja-JP" altLang="en-US" sz="1400" b="1" dirty="0" smtClean="0"/>
              <a:t>優勝賞金はなんと</a:t>
            </a:r>
            <a:r>
              <a:rPr kumimoji="1" lang="en-US" altLang="ja-JP" sz="1400" b="1" dirty="0" smtClean="0"/>
              <a:t>30</a:t>
            </a:r>
            <a:r>
              <a:rPr kumimoji="1" lang="ja-JP" altLang="en-US" sz="1400" b="1" dirty="0"/>
              <a:t>万</a:t>
            </a:r>
            <a:r>
              <a:rPr kumimoji="1" lang="ja-JP" altLang="en-US" sz="1400" b="1" dirty="0" smtClean="0"/>
              <a:t>円</a:t>
            </a:r>
            <a:r>
              <a:rPr kumimoji="1" lang="ja-JP" altLang="en-US" sz="1400" dirty="0" smtClean="0"/>
              <a:t>！！</a:t>
            </a:r>
            <a:endParaRPr kumimoji="1" lang="ja-JP" altLang="en-US" sz="14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92A2BE4-4177-36F2-576C-A15C7DE61A29}"/>
              </a:ext>
            </a:extLst>
          </p:cNvPr>
          <p:cNvSpPr txBox="1"/>
          <p:nvPr/>
        </p:nvSpPr>
        <p:spPr>
          <a:xfrm>
            <a:off x="1230469" y="4138752"/>
            <a:ext cx="722204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こんな方にオススメ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＃将来、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起業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したい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＃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新商品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開発・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新規事業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開発に興味がある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＃面白い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アイデア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を生み出せるようになりたい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  <a:p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＃ガクチカで語れるような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solidFill>
                  <a:schemeClr val="accent4"/>
                </a:solidFill>
              </a:rPr>
              <a:t>経験</a:t>
            </a:r>
            <a:r>
              <a:rPr kumimoji="1" lang="ja-JP" altLang="en-US" sz="1900" b="1" spc="300" dirty="0" smtClean="0">
                <a:ln w="3175">
                  <a:solidFill>
                    <a:schemeClr val="tx1"/>
                  </a:solidFill>
                </a:ln>
                <a:blipFill>
                  <a:blip r:embed="rId5"/>
                  <a:stretch>
                    <a:fillRect/>
                  </a:stretch>
                </a:blipFill>
              </a:rPr>
              <a:t>を積みたい</a:t>
            </a:r>
            <a:endParaRPr kumimoji="1" lang="en-US" altLang="ja-JP" sz="1900" b="1" spc="300" dirty="0" smtClean="0">
              <a:ln w="3175">
                <a:solidFill>
                  <a:schemeClr val="tx1"/>
                </a:solidFill>
              </a:ln>
              <a:blipFill>
                <a:blip r:embed="rId5"/>
                <a:stretch>
                  <a:fillRect/>
                </a:stretch>
              </a:blip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930368" y="8246167"/>
            <a:ext cx="1506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詳細は</a:t>
            </a:r>
          </a:p>
          <a:p>
            <a:r>
              <a:rPr kumimoji="1"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classroom</a:t>
            </a:r>
            <a:r>
              <a:rPr kumimoji="1"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から</a:t>
            </a:r>
          </a:p>
          <a:p>
            <a:r>
              <a:rPr kumimoji="1" lang="en-US" altLang="ja-JP" sz="1400" dirty="0">
                <a:solidFill>
                  <a:srgbClr val="FF0000"/>
                </a:solidFill>
                <a:latin typeface="+mn-ea"/>
              </a:rPr>
              <a:t>&gt;&gt;</a:t>
            </a:r>
            <a:r>
              <a:rPr kumimoji="1" lang="en-US" altLang="ja-JP" sz="1600" b="1" dirty="0">
                <a:solidFill>
                  <a:srgbClr val="FF0000"/>
                </a:solidFill>
                <a:latin typeface="+mn-ea"/>
              </a:rPr>
              <a:t>zysp43n4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976174" y="2204531"/>
            <a:ext cx="3314365" cy="2205972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講義全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en-US" altLang="ja-JP" sz="1600" b="1" u="sng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5/17</a:t>
            </a:r>
            <a:r>
              <a:rPr kumimoji="1" lang="ja-JP" altLang="en-US" sz="1600" b="1" dirty="0" err="1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5/21</a:t>
            </a:r>
            <a:r>
              <a:rPr kumimoji="1" lang="ja-JP" altLang="en-US" sz="1600" b="1" dirty="0" err="1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1600" b="1" u="sng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5/24</a:t>
            </a:r>
            <a:r>
              <a:rPr kumimoji="1" lang="ja-JP" altLang="en-US" sz="1600" b="1" dirty="0" err="1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6/4</a:t>
            </a:r>
            <a:r>
              <a:rPr kumimoji="1" lang="ja-JP" altLang="en-US" sz="1600" b="1" dirty="0" err="1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6/18</a:t>
            </a:r>
            <a:r>
              <a:rPr kumimoji="1" lang="ja-JP" altLang="en-US" sz="1600" b="1" dirty="0" err="1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7/2</a:t>
            </a:r>
            <a:r>
              <a:rPr kumimoji="1" lang="ja-JP" altLang="en-US" sz="1600" b="1" dirty="0" err="1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7/9</a:t>
            </a:r>
            <a:r>
              <a:rPr kumimoji="1" lang="ja-JP" altLang="en-US" sz="1600" b="1" dirty="0" err="1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9/10</a:t>
            </a:r>
          </a:p>
          <a:p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b="1" u="sng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土曜日：対面</a:t>
            </a:r>
            <a:endParaRPr kumimoji="1" lang="en-US" altLang="ja-JP" sz="1600" b="1" u="sng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水曜日：</a:t>
            </a:r>
            <a:r>
              <a:rPr kumimoji="1" lang="en-US" altLang="ja-JP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限オンライン</a:t>
            </a:r>
            <a:endParaRPr kumimoji="1" lang="en-US" altLang="ja-JP" sz="1600" b="1" dirty="0" smtClean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6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申込期限</a:t>
            </a:r>
            <a:r>
              <a: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en-US" altLang="ja-JP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5/14</a:t>
            </a:r>
            <a:r>
              <a:rPr kumimoji="1" lang="ja-JP" altLang="en-US" sz="16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（水）正午まで</a:t>
            </a:r>
            <a:endParaRPr kumimoji="1" lang="en-US" altLang="ja-JP" sz="1600" b="1" dirty="0" smtClean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7223" y="9115996"/>
            <a:ext cx="1200022" cy="123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13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935</TotalTime>
  <Words>534</Words>
  <Application>Microsoft Office PowerPoint</Application>
  <PresentationFormat>ユーザー設定</PresentationFormat>
  <Paragraphs>51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HG創英角ｺﾞｼｯｸUB</vt:lpstr>
      <vt:lpstr>游ゴシック</vt:lpstr>
      <vt:lpstr>游ゴシック Light</vt:lpstr>
      <vt:lpstr>Arial</vt:lpstr>
      <vt:lpstr>Arial Black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専修大学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副島　こころ</dc:creator>
  <cp:lastModifiedBy>高宮　慎平</cp:lastModifiedBy>
  <cp:revision>49</cp:revision>
  <cp:lastPrinted>2026-02-12T09:24:30Z</cp:lastPrinted>
  <dcterms:created xsi:type="dcterms:W3CDTF">2024-03-04T02:06:23Z</dcterms:created>
  <dcterms:modified xsi:type="dcterms:W3CDTF">2026-02-12T09:29:47Z</dcterms:modified>
</cp:coreProperties>
</file>