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bookmarkIdSeed="2">
  <p:sldMasterIdLst>
    <p:sldMasterId id="2147483723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9144000" cy="6858000" type="screen4x3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8299"/>
    <a:srgbClr val="2145A5"/>
    <a:srgbClr val="FF0000"/>
    <a:srgbClr val="FF6600"/>
    <a:srgbClr val="FFC1C1"/>
    <a:srgbClr val="FFFFFF"/>
    <a:srgbClr val="DAE3F3"/>
    <a:srgbClr val="FF3399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1B88F9-DE0D-44E4-9BB9-0F37528AF83F}" v="1" dt="2022-07-04T02:39:11.0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淡色スタイル 1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61" autoAdjust="0"/>
    <p:restoredTop sz="94523" autoAdjust="0"/>
  </p:normalViewPr>
  <p:slideViewPr>
    <p:cSldViewPr snapToGrid="0">
      <p:cViewPr varScale="1">
        <p:scale>
          <a:sx n="117" d="100"/>
          <a:sy n="117" d="100"/>
        </p:scale>
        <p:origin x="1003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田辺　正明" userId="S::1705838@acc.senshu-u.ac.jp::fd029a86-fe3c-4ac4-aa65-9f3f99b67ee0" providerId="AD" clId="Web-{881B88F9-DE0D-44E4-9BB9-0F37528AF83F}"/>
    <pc:docChg chg="modSld">
      <pc:chgData name="田辺　正明" userId="S::1705838@acc.senshu-u.ac.jp::fd029a86-fe3c-4ac4-aa65-9f3f99b67ee0" providerId="AD" clId="Web-{881B88F9-DE0D-44E4-9BB9-0F37528AF83F}" dt="2022-07-04T02:39:11.062" v="0" actId="20577"/>
      <pc:docMkLst>
        <pc:docMk/>
      </pc:docMkLst>
      <pc:sldChg chg="modSp">
        <pc:chgData name="田辺　正明" userId="S::1705838@acc.senshu-u.ac.jp::fd029a86-fe3c-4ac4-aa65-9f3f99b67ee0" providerId="AD" clId="Web-{881B88F9-DE0D-44E4-9BB9-0F37528AF83F}" dt="2022-07-04T02:39:11.062" v="0" actId="20577"/>
        <pc:sldMkLst>
          <pc:docMk/>
          <pc:sldMk cId="2469429029" sldId="262"/>
        </pc:sldMkLst>
        <pc:spChg chg="mod">
          <ac:chgData name="田辺　正明" userId="S::1705838@acc.senshu-u.ac.jp::fd029a86-fe3c-4ac4-aa65-9f3f99b67ee0" providerId="AD" clId="Web-{881B88F9-DE0D-44E4-9BB9-0F37528AF83F}" dt="2022-07-04T02:39:11.062" v="0" actId="20577"/>
          <ac:spMkLst>
            <pc:docMk/>
            <pc:sldMk cId="2469429029" sldId="262"/>
            <ac:spMk id="4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8" y="0"/>
            <a:ext cx="2946247" cy="498328"/>
          </a:xfrm>
          <a:prstGeom prst="rect">
            <a:avLst/>
          </a:prstGeom>
        </p:spPr>
        <p:txBody>
          <a:bodyPr vert="horz" lIns="92003" tIns="46002" rIns="92003" bIns="46002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49826" y="0"/>
            <a:ext cx="2946246" cy="498328"/>
          </a:xfrm>
          <a:prstGeom prst="rect">
            <a:avLst/>
          </a:prstGeom>
        </p:spPr>
        <p:txBody>
          <a:bodyPr vert="horz" lIns="92003" tIns="46002" rIns="92003" bIns="46002" rtlCol="0"/>
          <a:lstStyle>
            <a:lvl1pPr algn="r">
              <a:defRPr sz="1200"/>
            </a:lvl1pPr>
          </a:lstStyle>
          <a:p>
            <a:fld id="{33FA4A31-133A-400B-B191-A5DF036EB77A}" type="datetimeFigureOut">
              <a:rPr kumimoji="1" lang="ja-JP" altLang="en-US" smtClean="0"/>
              <a:t>2022/7/5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8" y="9428311"/>
            <a:ext cx="2946247" cy="498328"/>
          </a:xfrm>
          <a:prstGeom prst="rect">
            <a:avLst/>
          </a:prstGeom>
        </p:spPr>
        <p:txBody>
          <a:bodyPr vert="horz" lIns="92003" tIns="46002" rIns="92003" bIns="46002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49826" y="9428311"/>
            <a:ext cx="2946246" cy="498328"/>
          </a:xfrm>
          <a:prstGeom prst="rect">
            <a:avLst/>
          </a:prstGeom>
        </p:spPr>
        <p:txBody>
          <a:bodyPr vert="horz" lIns="92003" tIns="46002" rIns="92003" bIns="46002" rtlCol="0" anchor="b"/>
          <a:lstStyle>
            <a:lvl1pPr algn="r">
              <a:defRPr sz="1200"/>
            </a:lvl1pPr>
          </a:lstStyle>
          <a:p>
            <a:fld id="{FA2020E7-122D-4689-A81A-C4644AE707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403779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8"/>
            <a:ext cx="2945660" cy="498056"/>
          </a:xfrm>
          <a:prstGeom prst="rect">
            <a:avLst/>
          </a:prstGeom>
        </p:spPr>
        <p:txBody>
          <a:bodyPr vert="horz" lIns="91202" tIns="45601" rIns="91202" bIns="4560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50" y="8"/>
            <a:ext cx="2945660" cy="498056"/>
          </a:xfrm>
          <a:prstGeom prst="rect">
            <a:avLst/>
          </a:prstGeom>
        </p:spPr>
        <p:txBody>
          <a:bodyPr vert="horz" lIns="91202" tIns="45601" rIns="91202" bIns="45601" rtlCol="0"/>
          <a:lstStyle>
            <a:lvl1pPr algn="r">
              <a:defRPr sz="1200"/>
            </a:lvl1pPr>
          </a:lstStyle>
          <a:p>
            <a:fld id="{91F77B41-C064-4CDC-AAE2-D88644DCC3F9}" type="datetimeFigureOut">
              <a:rPr kumimoji="1" lang="ja-JP" altLang="en-US" smtClean="0"/>
              <a:t>2022/7/5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02" tIns="45601" rIns="91202" bIns="4560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3"/>
          </a:xfrm>
          <a:prstGeom prst="rect">
            <a:avLst/>
          </a:prstGeom>
        </p:spPr>
        <p:txBody>
          <a:bodyPr vert="horz" lIns="91202" tIns="45601" rIns="91202" bIns="4560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8055"/>
          </a:xfrm>
          <a:prstGeom prst="rect">
            <a:avLst/>
          </a:prstGeom>
        </p:spPr>
        <p:txBody>
          <a:bodyPr vert="horz" lIns="91202" tIns="45601" rIns="91202" bIns="4560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50" y="9428584"/>
            <a:ext cx="2945660" cy="498055"/>
          </a:xfrm>
          <a:prstGeom prst="rect">
            <a:avLst/>
          </a:prstGeom>
        </p:spPr>
        <p:txBody>
          <a:bodyPr vert="horz" lIns="91202" tIns="45601" rIns="91202" bIns="45601" rtlCol="0" anchor="b"/>
          <a:lstStyle>
            <a:lvl1pPr algn="r">
              <a:defRPr sz="1200"/>
            </a:lvl1pPr>
          </a:lstStyle>
          <a:p>
            <a:fld id="{3FB9C08F-36B9-436F-8459-6CBAA92677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04321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9ADA9-A48A-4830-A9E0-5D40172F0CB5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646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86DDF-B6F4-4A64-A5FD-7D5B4AF471E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858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8650D-4F43-42FC-927A-ADB34091BD2A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843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96BE6-BD5D-468D-ABBB-1FCF1544B1A7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478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00D27-C7A2-435D-B5DB-6CB77E9DB45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630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A3426-C0DE-4D8C-A071-8553D7DB289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870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D7BFD-EBFA-4643-8E29-8A7759AF5FA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499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CBD55-FE3F-4628-85B6-CF4C547D483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022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60E58-BACC-47E3-85E8-3145F48688C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 anchor="b"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846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C3695-7C6C-42E3-8FF4-F32EF36C2F7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410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7A56F-5E9A-4CCF-9EA9-532EA733E19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179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A6283F-00C3-4BE4-B712-0944EE2E474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2022/7/5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92875"/>
            <a:ext cx="2057400" cy="365125"/>
          </a:xfrm>
          <a:prstGeom prst="rect">
            <a:avLst/>
          </a:prstGeom>
        </p:spPr>
        <p:txBody>
          <a:bodyPr vert="horz" lIns="91440" tIns="45720" rIns="72000" bIns="45720" rtlCol="0" anchor="b" anchorCtr="0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695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0" y="-6939"/>
            <a:ext cx="9143999" cy="657570"/>
          </a:xfrm>
          <a:prstGeom prst="rect">
            <a:avLst/>
          </a:prstGeom>
          <a:solidFill>
            <a:schemeClr val="accent6"/>
          </a:solidFill>
        </p:spPr>
        <p:txBody>
          <a:bodyPr lIns="91440" tIns="45720" rIns="91440" bIns="45720" anchor="ctr" anchorCtr="0">
            <a:normAutofit fontScale="92500" lnSpcReduction="10000"/>
          </a:bodyPr>
          <a:lstStyle>
            <a:defPPr>
              <a:defRPr lang="ja-JP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>
                <a:solidFill>
                  <a:schemeClr val="bg1"/>
                </a:solidFill>
                <a:ea typeface="+mj-ea"/>
                <a:cs typeface="+mj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endParaRPr lang="en-US" altLang="ja-JP" sz="2400" b="1" u="sng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2400" b="1" u="sng">
                <a:latin typeface="BIZ UDゴシック" panose="020B0400000000000000" pitchFamily="49" charset="-128"/>
                <a:ea typeface="BIZ UDゴシック"/>
              </a:rPr>
              <a:t>タイトル</a:t>
            </a:r>
            <a:endParaRPr lang="en-US" altLang="ja-JP" sz="1300" b="1" u="sng">
              <a:latin typeface="Meiryo UI" panose="020B0604030504040204" pitchFamily="50" charset="-128"/>
              <a:ea typeface="BIZ UDゴシック"/>
            </a:endParaRPr>
          </a:p>
          <a:p>
            <a:endParaRPr lang="ja-JP" altLang="en-US" sz="1800" b="1" strike="sngStrike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11" name="表 10">
            <a:extLst>
              <a:ext uri="{FF2B5EF4-FFF2-40B4-BE49-F238E27FC236}">
                <a16:creationId xmlns:a16="http://schemas.microsoft.com/office/drawing/2014/main" id="{9A0C80EB-1F87-4BE7-A5CA-8740F06856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073065"/>
              </p:ext>
            </p:extLst>
          </p:nvPr>
        </p:nvGraphicFramePr>
        <p:xfrm>
          <a:off x="84667" y="679560"/>
          <a:ext cx="4487332" cy="158335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487332">
                  <a:extLst>
                    <a:ext uri="{9D8B030D-6E8A-4147-A177-3AD203B41FA5}">
                      <a16:colId xmlns:a16="http://schemas.microsoft.com/office/drawing/2014/main" val="1348850893"/>
                    </a:ext>
                  </a:extLst>
                </a:gridCol>
              </a:tblGrid>
              <a:tr h="40836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提案の背景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7265339"/>
                  </a:ext>
                </a:extLst>
              </a:tr>
              <a:tr h="11749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XXXXXXXXXXXXXXXXXXXX</a:t>
                      </a:r>
                    </a:p>
                    <a:p>
                      <a:pPr algn="ctr"/>
                      <a:endParaRPr kumimoji="1" lang="en-US" altLang="ja-JP" sz="120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algn="ctr"/>
                      <a:endParaRPr kumimoji="1" lang="en-US" altLang="ja-JP" sz="120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algn="ctr"/>
                      <a:endParaRPr kumimoji="1" lang="en-US" altLang="ja-JP" sz="120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5594975"/>
                  </a:ext>
                </a:extLst>
              </a:tr>
            </a:tbl>
          </a:graphicData>
        </a:graphic>
      </p:graphicFrame>
      <p:graphicFrame>
        <p:nvGraphicFramePr>
          <p:cNvPr id="14" name="表 13">
            <a:extLst>
              <a:ext uri="{FF2B5EF4-FFF2-40B4-BE49-F238E27FC236}">
                <a16:creationId xmlns:a16="http://schemas.microsoft.com/office/drawing/2014/main" id="{F1D36C7E-8287-42E2-BD29-CC394CBDBF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8480983"/>
              </p:ext>
            </p:extLst>
          </p:nvPr>
        </p:nvGraphicFramePr>
        <p:xfrm>
          <a:off x="4639218" y="1742631"/>
          <a:ext cx="4410970" cy="1734803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410970">
                  <a:extLst>
                    <a:ext uri="{9D8B030D-6E8A-4147-A177-3AD203B41FA5}">
                      <a16:colId xmlns:a16="http://schemas.microsoft.com/office/drawing/2014/main" val="1348850893"/>
                    </a:ext>
                  </a:extLst>
                </a:gridCol>
              </a:tblGrid>
              <a:tr h="59164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社会に及ぼし得る影響（ソーシャルインパクト）</a:t>
                      </a:r>
                      <a:endParaRPr kumimoji="1" lang="en-US" altLang="ja-JP" sz="1200" dirty="0">
                        <a:solidFill>
                          <a:sysClr val="windowText" lastClr="000000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algn="ctr"/>
                      <a:r>
                        <a:rPr kumimoji="1" lang="ja-JP" altLang="en-US" sz="1200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－ポジティブなアクションを引き出すことが期待できる対象－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7265339"/>
                  </a:ext>
                </a:extLst>
              </a:tr>
              <a:tr h="1094723">
                <a:tc>
                  <a:txBody>
                    <a:bodyPr/>
                    <a:lstStyle/>
                    <a:p>
                      <a:r>
                        <a:rPr kumimoji="1" lang="ja-JP" altLang="en-US" b="1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</a:t>
                      </a:r>
                      <a:r>
                        <a:rPr kumimoji="1" lang="en-US" altLang="ja-JP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XXXXXXXXXXXXXXXXXXXX</a:t>
                      </a:r>
                    </a:p>
                    <a:p>
                      <a:r>
                        <a:rPr kumimoji="1" lang="ja-JP" altLang="en-US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</a:t>
                      </a:r>
                      <a:r>
                        <a:rPr kumimoji="1" lang="en-US" altLang="ja-JP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XXXXXXXXXXXXXXXXXXXX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</a:t>
                      </a:r>
                      <a:r>
                        <a:rPr kumimoji="1" lang="en-US" altLang="ja-JP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XXXXXXXXXXXXXXXXXXXX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3409058"/>
                  </a:ext>
                </a:extLst>
              </a:tr>
            </a:tbl>
          </a:graphicData>
        </a:graphic>
      </p:graphicFrame>
      <p:graphicFrame>
        <p:nvGraphicFramePr>
          <p:cNvPr id="20" name="表 19">
            <a:extLst>
              <a:ext uri="{FF2B5EF4-FFF2-40B4-BE49-F238E27FC236}">
                <a16:creationId xmlns:a16="http://schemas.microsoft.com/office/drawing/2014/main" id="{41A0A2F0-1E7B-47DD-8344-2FFFF4F483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8423340"/>
              </p:ext>
            </p:extLst>
          </p:nvPr>
        </p:nvGraphicFramePr>
        <p:xfrm>
          <a:off x="4639218" y="680456"/>
          <a:ext cx="4410970" cy="969604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775362">
                  <a:extLst>
                    <a:ext uri="{9D8B030D-6E8A-4147-A177-3AD203B41FA5}">
                      <a16:colId xmlns:a16="http://schemas.microsoft.com/office/drawing/2014/main" val="1348850893"/>
                    </a:ext>
                  </a:extLst>
                </a:gridCol>
                <a:gridCol w="2635608">
                  <a:extLst>
                    <a:ext uri="{9D8B030D-6E8A-4147-A177-3AD203B41FA5}">
                      <a16:colId xmlns:a16="http://schemas.microsoft.com/office/drawing/2014/main" val="1195807557"/>
                    </a:ext>
                  </a:extLst>
                </a:gridCol>
              </a:tblGrid>
              <a:tr h="96960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達成に寄与する</a:t>
                      </a:r>
                      <a:endParaRPr kumimoji="1" lang="en-US" altLang="ja-JP" sz="1600" dirty="0">
                        <a:solidFill>
                          <a:sysClr val="windowText" lastClr="000000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algn="ctr"/>
                      <a:r>
                        <a:rPr kumimoji="1" lang="en-US" altLang="ja-JP" sz="1600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SDG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b="0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7265339"/>
                  </a:ext>
                </a:extLst>
              </a:tr>
            </a:tbl>
          </a:graphicData>
        </a:graphic>
      </p:graphicFrame>
      <p:pic>
        <p:nvPicPr>
          <p:cNvPr id="12" name="図 11">
            <a:extLst>
              <a:ext uri="{FF2B5EF4-FFF2-40B4-BE49-F238E27FC236}">
                <a16:creationId xmlns:a16="http://schemas.microsoft.com/office/drawing/2014/main" id="{4BA7C0F1-E1E2-43A9-88D6-F07BAD984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8621" y="2640112"/>
            <a:ext cx="382341" cy="388268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0A507C33-1024-482F-A8EE-E34F0D8B8E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7063" y="2645953"/>
            <a:ext cx="382427" cy="38242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86B126AB-2A63-4324-BD22-ECAE8A97C2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24522" y="2642566"/>
            <a:ext cx="389526" cy="389526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971BEA58-4536-4352-BD66-6033CEFF6E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34503" y="2644700"/>
            <a:ext cx="381044" cy="383999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F6136C7E-CA9B-400B-A70E-ECAB2EDEA3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36002" y="2651056"/>
            <a:ext cx="380249" cy="377324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27F4EAF4-8D61-4EE7-93FB-B320D75D63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23959" y="3166180"/>
            <a:ext cx="374876" cy="383732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716A7954-0E27-4A71-B99B-0364F2E695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42368" y="3178740"/>
            <a:ext cx="381372" cy="381372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8786B4AC-FB2C-4F6C-BC7D-C1D1C6B9D79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49475" y="3683191"/>
            <a:ext cx="381397" cy="381397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44774D81-F4C9-4015-B79F-B510EE05DC3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33519" y="3677664"/>
            <a:ext cx="373916" cy="373916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99B6B9F6-950C-499E-B54A-F447170E17F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14424" y="4176777"/>
            <a:ext cx="383012" cy="383012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C4F43956-AE40-4AE5-9814-26C4FBDA234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48747" y="4176777"/>
            <a:ext cx="379777" cy="382915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E59C598A-2A21-446F-9AF6-CEDAA056E6F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44448" y="3158670"/>
            <a:ext cx="384076" cy="384076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50E12BCF-90C3-437D-BD76-9AA2BE817D5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244422" y="3168452"/>
            <a:ext cx="382544" cy="379484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85A59509-D2DA-4E0E-AE8A-36D75F592AE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733519" y="3165254"/>
            <a:ext cx="379248" cy="379248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4E4E546D-212C-4856-AC78-70C41793C67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218528" y="3685258"/>
            <a:ext cx="380307" cy="377265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90CC482E-6551-4F43-813B-7E362951F62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244422" y="3677664"/>
            <a:ext cx="382201" cy="382201"/>
          </a:xfrm>
          <a:prstGeom prst="rect">
            <a:avLst/>
          </a:prstGeom>
        </p:spPr>
      </p:pic>
      <p:pic>
        <p:nvPicPr>
          <p:cNvPr id="35" name="図 34">
            <a:extLst>
              <a:ext uri="{FF2B5EF4-FFF2-40B4-BE49-F238E27FC236}">
                <a16:creationId xmlns:a16="http://schemas.microsoft.com/office/drawing/2014/main" id="{BB04013D-C0DF-4906-9E58-22B6B0014D7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2368" y="3674840"/>
            <a:ext cx="388207" cy="385025"/>
          </a:xfrm>
          <a:prstGeom prst="rect">
            <a:avLst/>
          </a:prstGeom>
        </p:spPr>
      </p:pic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CD000E0B-842D-4A12-9D1A-8E12C48AEA1F}"/>
              </a:ext>
            </a:extLst>
          </p:cNvPr>
          <p:cNvSpPr/>
          <p:nvPr/>
        </p:nvSpPr>
        <p:spPr>
          <a:xfrm>
            <a:off x="9347047" y="2092751"/>
            <a:ext cx="2215298" cy="451831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該当するアイコンを</a:t>
            </a:r>
            <a:endParaRPr kumimoji="1" lang="en-US" altLang="ja-JP" sz="1600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お使い下さい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AB221EE-405A-4F68-923F-C8C53EFFBDB0}"/>
              </a:ext>
            </a:extLst>
          </p:cNvPr>
          <p:cNvSpPr txBox="1"/>
          <p:nvPr/>
        </p:nvSpPr>
        <p:spPr>
          <a:xfrm>
            <a:off x="7765869" y="7450"/>
            <a:ext cx="1378129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様式</a:t>
            </a:r>
            <a:r>
              <a:rPr kumimoji="1" lang="ja-JP" altLang="en-US" sz="1200" dirty="0" smtClean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１－３－１</a:t>
            </a:r>
            <a:endParaRPr kumimoji="1" lang="ja-JP" altLang="en-US" sz="1200" dirty="0"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C75E1B25-2DFA-486A-8579-AC55368CA39F}"/>
              </a:ext>
            </a:extLst>
          </p:cNvPr>
          <p:cNvSpPr txBox="1"/>
          <p:nvPr/>
        </p:nvSpPr>
        <p:spPr>
          <a:xfrm>
            <a:off x="84667" y="7450"/>
            <a:ext cx="1166618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ｴﾝﾄﾘｰｺｰﾄﾞ</a:t>
            </a:r>
          </a:p>
        </p:txBody>
      </p:sp>
      <p:pic>
        <p:nvPicPr>
          <p:cNvPr id="38" name="図 37">
            <a:extLst>
              <a:ext uri="{FF2B5EF4-FFF2-40B4-BE49-F238E27FC236}">
                <a16:creationId xmlns:a16="http://schemas.microsoft.com/office/drawing/2014/main" id="{4BA7C0F1-E1E2-43A9-88D6-F07BAD984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4380" y="808393"/>
            <a:ext cx="382341" cy="388268"/>
          </a:xfrm>
          <a:prstGeom prst="rect">
            <a:avLst/>
          </a:prstGeom>
        </p:spPr>
      </p:pic>
      <p:pic>
        <p:nvPicPr>
          <p:cNvPr id="39" name="図 38">
            <a:extLst>
              <a:ext uri="{FF2B5EF4-FFF2-40B4-BE49-F238E27FC236}">
                <a16:creationId xmlns:a16="http://schemas.microsoft.com/office/drawing/2014/main" id="{0A507C33-1024-482F-A8EE-E34F0D8B8E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2822" y="814234"/>
            <a:ext cx="382427" cy="382427"/>
          </a:xfrm>
          <a:prstGeom prst="rect">
            <a:avLst/>
          </a:prstGeom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id="{86B126AB-2A63-4324-BD22-ECAE8A97C2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0281" y="810847"/>
            <a:ext cx="389526" cy="389526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971BEA58-4536-4352-BD66-6033CEFF6E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0262" y="812981"/>
            <a:ext cx="381044" cy="383999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F6136C7E-CA9B-400B-A70E-ECAB2EDEA3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81761" y="819337"/>
            <a:ext cx="380249" cy="377324"/>
          </a:xfrm>
          <a:prstGeom prst="rect">
            <a:avLst/>
          </a:prstGeom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C4F43956-AE40-4AE5-9814-26C4FBDA234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56944" y="1231903"/>
            <a:ext cx="379777" cy="382915"/>
          </a:xfrm>
          <a:prstGeom prst="rect">
            <a:avLst/>
          </a:prstGeom>
        </p:spPr>
      </p:pic>
      <p:graphicFrame>
        <p:nvGraphicFramePr>
          <p:cNvPr id="44" name="表 43">
            <a:extLst>
              <a:ext uri="{FF2B5EF4-FFF2-40B4-BE49-F238E27FC236}">
                <a16:creationId xmlns:a16="http://schemas.microsoft.com/office/drawing/2014/main" id="{F1D36C7E-8287-42E2-BD29-CC394CBDBF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3818809"/>
              </p:ext>
            </p:extLst>
          </p:nvPr>
        </p:nvGraphicFramePr>
        <p:xfrm>
          <a:off x="4629150" y="5142132"/>
          <a:ext cx="4439987" cy="1668299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439987">
                  <a:extLst>
                    <a:ext uri="{9D8B030D-6E8A-4147-A177-3AD203B41FA5}">
                      <a16:colId xmlns:a16="http://schemas.microsoft.com/office/drawing/2014/main" val="1348850893"/>
                    </a:ext>
                  </a:extLst>
                </a:gridCol>
              </a:tblGrid>
              <a:tr h="50481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今後の展望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algn="ctr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－アクションの持続可能性－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7265339"/>
                  </a:ext>
                </a:extLst>
              </a:tr>
              <a:tr h="1150139">
                <a:tc>
                  <a:txBody>
                    <a:bodyPr/>
                    <a:lstStyle/>
                    <a:p>
                      <a:r>
                        <a:rPr kumimoji="1" lang="ja-JP" altLang="en-US" b="1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</a:t>
                      </a:r>
                      <a:r>
                        <a:rPr kumimoji="1" lang="en-US" altLang="ja-JP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XXXXXXXXXXXXXXXXXXXX</a:t>
                      </a:r>
                    </a:p>
                    <a:p>
                      <a:r>
                        <a:rPr kumimoji="1" lang="ja-JP" altLang="en-US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</a:t>
                      </a:r>
                      <a:r>
                        <a:rPr kumimoji="1" lang="en-US" altLang="ja-JP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XXXXXXXXXXXXXXXXXXXX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</a:t>
                      </a:r>
                      <a:r>
                        <a:rPr kumimoji="1" lang="en-US" altLang="ja-JP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XXXXXXXXXXXXXXXXXXXX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3409058"/>
                  </a:ext>
                </a:extLst>
              </a:tr>
            </a:tbl>
          </a:graphicData>
        </a:graphic>
      </p:graphicFrame>
      <p:graphicFrame>
        <p:nvGraphicFramePr>
          <p:cNvPr id="45" name="表 44">
            <a:extLst>
              <a:ext uri="{FF2B5EF4-FFF2-40B4-BE49-F238E27FC236}">
                <a16:creationId xmlns:a16="http://schemas.microsoft.com/office/drawing/2014/main" id="{F1D36C7E-8287-42E2-BD29-CC394CBDBF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8140736"/>
              </p:ext>
            </p:extLst>
          </p:nvPr>
        </p:nvGraphicFramePr>
        <p:xfrm>
          <a:off x="4629545" y="3560112"/>
          <a:ext cx="4443370" cy="1522103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443370">
                  <a:extLst>
                    <a:ext uri="{9D8B030D-6E8A-4147-A177-3AD203B41FA5}">
                      <a16:colId xmlns:a16="http://schemas.microsoft.com/office/drawing/2014/main" val="1348850893"/>
                    </a:ext>
                  </a:extLst>
                </a:gridCol>
              </a:tblGrid>
              <a:tr h="49747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今後の展望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solidFill>
                            <a:schemeClr val="tx1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－明日からできるスモールアクション－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7265339"/>
                  </a:ext>
                </a:extLst>
              </a:tr>
              <a:tr h="1003943">
                <a:tc>
                  <a:txBody>
                    <a:bodyPr/>
                    <a:lstStyle/>
                    <a:p>
                      <a:r>
                        <a:rPr kumimoji="1" lang="ja-JP" altLang="en-US" b="1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</a:t>
                      </a:r>
                      <a:r>
                        <a:rPr kumimoji="1" lang="en-US" altLang="ja-JP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XXXXXXXXXXXXXXXXXXXX</a:t>
                      </a:r>
                    </a:p>
                    <a:p>
                      <a:r>
                        <a:rPr kumimoji="1" lang="ja-JP" altLang="en-US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</a:t>
                      </a:r>
                      <a:r>
                        <a:rPr kumimoji="1" lang="en-US" altLang="ja-JP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XXXXXXXXXXXXXXXXXXXX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</a:t>
                      </a:r>
                      <a:r>
                        <a:rPr kumimoji="1" lang="en-US" altLang="ja-JP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XXXXXXXXXXXXXXXXXXXX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3409058"/>
                  </a:ext>
                </a:extLst>
              </a:tr>
            </a:tbl>
          </a:graphicData>
        </a:graphic>
      </p:graphicFrame>
      <p:graphicFrame>
        <p:nvGraphicFramePr>
          <p:cNvPr id="46" name="表 45">
            <a:extLst>
              <a:ext uri="{FF2B5EF4-FFF2-40B4-BE49-F238E27FC236}">
                <a16:creationId xmlns:a16="http://schemas.microsoft.com/office/drawing/2014/main" id="{F1D36C7E-8287-42E2-BD29-CC394CBDBF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6503432"/>
              </p:ext>
            </p:extLst>
          </p:nvPr>
        </p:nvGraphicFramePr>
        <p:xfrm>
          <a:off x="93812" y="2364509"/>
          <a:ext cx="4478187" cy="4432579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478187">
                  <a:extLst>
                    <a:ext uri="{9D8B030D-6E8A-4147-A177-3AD203B41FA5}">
                      <a16:colId xmlns:a16="http://schemas.microsoft.com/office/drawing/2014/main" val="1348850893"/>
                    </a:ext>
                  </a:extLst>
                </a:gridCol>
              </a:tblGrid>
              <a:tr h="69291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アクションプランの内容</a:t>
                      </a:r>
                      <a:endParaRPr kumimoji="1" lang="en-US" altLang="ja-JP" sz="1200" dirty="0">
                        <a:solidFill>
                          <a:sysClr val="windowText" lastClr="000000"/>
                        </a:solidFill>
                        <a:latin typeface="BIZ UDゴシック" panose="020B0400000000000000" pitchFamily="49" charset="-128"/>
                        <a:ea typeface="BIZ UDゴシック" panose="020B0400000000000000" pitchFamily="49" charset="-128"/>
                      </a:endParaRPr>
                    </a:p>
                    <a:p>
                      <a:pPr algn="ctr"/>
                      <a:r>
                        <a:rPr kumimoji="1" lang="en-US" altLang="ja-JP" sz="1200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※</a:t>
                      </a:r>
                      <a:r>
                        <a:rPr kumimoji="1" lang="ja-JP" altLang="en-US" sz="1200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ポンチ絵（様式１－４）も提出してください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7265339"/>
                  </a:ext>
                </a:extLst>
              </a:tr>
              <a:tr h="3739663">
                <a:tc>
                  <a:txBody>
                    <a:bodyPr/>
                    <a:lstStyle/>
                    <a:p>
                      <a:r>
                        <a:rPr kumimoji="1" lang="ja-JP" altLang="en-US" b="1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</a:t>
                      </a:r>
                      <a:r>
                        <a:rPr kumimoji="1" lang="en-US" altLang="ja-JP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XXXXXXXXXXXXXXXXXXXX</a:t>
                      </a:r>
                    </a:p>
                    <a:p>
                      <a:r>
                        <a:rPr kumimoji="1" lang="ja-JP" altLang="en-US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</a:t>
                      </a:r>
                      <a:r>
                        <a:rPr kumimoji="1" lang="en-US" altLang="ja-JP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XXXXXXXXXXXXXXXXXXXX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・</a:t>
                      </a:r>
                      <a:r>
                        <a:rPr kumimoji="1" lang="en-US" altLang="ja-JP" dirty="0">
                          <a:solidFill>
                            <a:sysClr val="windowText" lastClr="000000"/>
                          </a:solidFill>
                          <a:latin typeface="BIZ UDゴシック" panose="020B0400000000000000" pitchFamily="49" charset="-128"/>
                          <a:ea typeface="BIZ UDゴシック" panose="020B0400000000000000" pitchFamily="49" charset="-128"/>
                        </a:rPr>
                        <a:t>XXXXXXXXXXXXXXXXXXXX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3409058"/>
                  </a:ext>
                </a:extLst>
              </a:tr>
            </a:tbl>
          </a:graphicData>
        </a:graphic>
      </p:graphicFrame>
      <p:pic>
        <p:nvPicPr>
          <p:cNvPr id="47" name="図 46">
            <a:extLst>
              <a:ext uri="{FF2B5EF4-FFF2-40B4-BE49-F238E27FC236}">
                <a16:creationId xmlns:a16="http://schemas.microsoft.com/office/drawing/2014/main" id="{186ED21E-4D75-1332-AE7D-E38919336A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4380" y="740748"/>
            <a:ext cx="382341" cy="388268"/>
          </a:xfrm>
          <a:prstGeom prst="rect">
            <a:avLst/>
          </a:prstGeom>
        </p:spPr>
      </p:pic>
      <p:pic>
        <p:nvPicPr>
          <p:cNvPr id="48" name="図 47">
            <a:extLst>
              <a:ext uri="{FF2B5EF4-FFF2-40B4-BE49-F238E27FC236}">
                <a16:creationId xmlns:a16="http://schemas.microsoft.com/office/drawing/2014/main" id="{59EC4F74-B745-C7E5-C819-1BC07D2274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2822" y="746589"/>
            <a:ext cx="382427" cy="382427"/>
          </a:xfrm>
          <a:prstGeom prst="rect">
            <a:avLst/>
          </a:prstGeom>
        </p:spPr>
      </p:pic>
      <p:pic>
        <p:nvPicPr>
          <p:cNvPr id="49" name="図 48">
            <a:extLst>
              <a:ext uri="{FF2B5EF4-FFF2-40B4-BE49-F238E27FC236}">
                <a16:creationId xmlns:a16="http://schemas.microsoft.com/office/drawing/2014/main" id="{0FEFC91A-2542-F8F2-BF9F-E3242746CB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0281" y="743202"/>
            <a:ext cx="389526" cy="389526"/>
          </a:xfrm>
          <a:prstGeom prst="rect">
            <a:avLst/>
          </a:prstGeom>
        </p:spPr>
      </p:pic>
      <p:pic>
        <p:nvPicPr>
          <p:cNvPr id="50" name="図 49">
            <a:extLst>
              <a:ext uri="{FF2B5EF4-FFF2-40B4-BE49-F238E27FC236}">
                <a16:creationId xmlns:a16="http://schemas.microsoft.com/office/drawing/2014/main" id="{77E4E1F6-F981-7D93-1CD4-C4E7FBABC2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0262" y="745336"/>
            <a:ext cx="381044" cy="383999"/>
          </a:xfrm>
          <a:prstGeom prst="rect">
            <a:avLst/>
          </a:prstGeom>
        </p:spPr>
      </p:pic>
      <p:pic>
        <p:nvPicPr>
          <p:cNvPr id="51" name="図 50">
            <a:extLst>
              <a:ext uri="{FF2B5EF4-FFF2-40B4-BE49-F238E27FC236}">
                <a16:creationId xmlns:a16="http://schemas.microsoft.com/office/drawing/2014/main" id="{FF23F47D-F32D-5461-248D-7824CA1D87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81761" y="751692"/>
            <a:ext cx="380249" cy="37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429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kumimoji="1" dirty="0" smtClean="0">
            <a:latin typeface="Meiryo UI" panose="020B0604030504040204" pitchFamily="50" charset="-128"/>
            <a:ea typeface="Meiryo UI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13040</TotalTime>
  <Words>94</Words>
  <Application>Microsoft Office PowerPoint</Application>
  <PresentationFormat>画面に合わせる (4:3)</PresentationFormat>
  <Paragraphs>31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UDゴシック</vt:lpstr>
      <vt:lpstr>Meiryo UI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田辺　正明</dc:creator>
  <cp:lastModifiedBy>小坂　知寿</cp:lastModifiedBy>
  <cp:revision>28</cp:revision>
  <cp:lastPrinted>2022-06-30T13:43:09Z</cp:lastPrinted>
  <dcterms:created xsi:type="dcterms:W3CDTF">2015-12-28T01:54:13Z</dcterms:created>
  <dcterms:modified xsi:type="dcterms:W3CDTF">2022-07-05T07:14:29Z</dcterms:modified>
</cp:coreProperties>
</file>